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1"/>
    <p:sldMasterId id="2147483866" r:id="rId2"/>
  </p:sldMasterIdLst>
  <p:notesMasterIdLst>
    <p:notesMasterId r:id="rId20"/>
  </p:notesMasterIdLst>
  <p:handoutMasterIdLst>
    <p:handoutMasterId r:id="rId21"/>
  </p:handoutMasterIdLst>
  <p:sldIdLst>
    <p:sldId id="271" r:id="rId3"/>
    <p:sldId id="272" r:id="rId4"/>
    <p:sldId id="262" r:id="rId5"/>
    <p:sldId id="261" r:id="rId6"/>
    <p:sldId id="293" r:id="rId7"/>
    <p:sldId id="288" r:id="rId8"/>
    <p:sldId id="290" r:id="rId9"/>
    <p:sldId id="291" r:id="rId10"/>
    <p:sldId id="294" r:id="rId11"/>
    <p:sldId id="292" r:id="rId12"/>
    <p:sldId id="295" r:id="rId13"/>
    <p:sldId id="296" r:id="rId14"/>
    <p:sldId id="287" r:id="rId15"/>
    <p:sldId id="297" r:id="rId16"/>
    <p:sldId id="298" r:id="rId17"/>
    <p:sldId id="268" r:id="rId18"/>
    <p:sldId id="286" r:id="rId19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onotype Corsiva" pitchFamily="66" charset="0"/>
      <p:italic r:id="rId26"/>
    </p:embeddedFont>
    <p:embeddedFont>
      <p:font typeface="Lucida Sans Unicode" pitchFamily="34" charset="0"/>
      <p:regular r:id="rId27"/>
    </p:embeddedFon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Wingdings 3" pitchFamily="18" charset="2"/>
      <p:regular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FF3300"/>
    <a:srgbClr val="3333FF"/>
    <a:srgbClr val="990000"/>
    <a:srgbClr val="E4F3F4"/>
    <a:srgbClr val="4D4D4D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5EAAC-CA8C-4E64-A56E-0316CE0518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456C16-7314-4A9B-B0F7-3B82FC1E72F3}" type="pres">
      <dgm:prSet presAssocID="{7425EAAC-CA8C-4E64-A56E-0316CE0518D8}" presName="diagram" presStyleCnt="0">
        <dgm:presLayoutVars>
          <dgm:dir/>
          <dgm:resizeHandles val="exact"/>
        </dgm:presLayoutVars>
      </dgm:prSet>
      <dgm:spPr/>
    </dgm:pt>
  </dgm:ptLst>
  <dgm:cxnLst>
    <dgm:cxn modelId="{F451526A-11B0-46EA-8ADF-D7B31D8AD7A1}" type="presOf" srcId="{7425EAAC-CA8C-4E64-A56E-0316CE0518D8}" destId="{94456C16-7314-4A9B-B0F7-3B82FC1E72F3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FACF0C6-C104-495B-9106-775526D7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75BF082-D947-487B-A5E1-1D441A81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9FB6E-1979-420F-9D6E-D452611917D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CC5F7-34A2-43D1-8ED0-A07F766B98F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3673-1FE1-4018-A514-489B67DC1D6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2893C-8B9A-4E8C-A4CD-87C3C31935D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3673-1FE1-4018-A514-489B67DC1D6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2C783-4EDD-4F5A-B1F8-95386005359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F693F-5151-4612-9BF9-D6371557859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5238-F8A8-4D7F-A94B-2EA45AB439E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F8883F-9D41-4019-B3C6-EEF9A5ED0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1403E0-10C8-4B90-BB5F-B6FC0183FD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954838-831E-4225-9263-9DD7F645B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8883F-9D41-4019-B3C6-EEF9A5ED0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71043-2FEA-4A40-8E02-F67212DD5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C021D-CC62-4D2A-9EB2-8D3C79361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E92C5-6D22-41BB-AB51-D11EE59750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38087-48D8-450E-8D84-871F9898C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A7949-9F39-43E5-8455-CE84CED61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D8AEE-6BB6-4ED5-B7D7-44F7F927B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205AE-6AFF-414B-88E6-B84E56C2B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C71043-2FEA-4A40-8E02-F67212DD5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C2EA3-5EE3-49E0-859C-033CA95149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403E0-10C8-4B90-BB5F-B6FC0183FD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54838-831E-4225-9263-9DD7F645B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CC021D-CC62-4D2A-9EB2-8D3C79361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3E92C5-6D22-41BB-AB51-D11EE59750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C38087-48D8-450E-8D84-871F9898C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8A7949-9F39-43E5-8455-CE84CED61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5D8AEE-6BB6-4ED5-B7D7-44F7F927B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D205AE-6AFF-414B-88E6-B84E56C2B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AC2EA3-5EE3-49E0-859C-033CA95149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599635-0550-4D09-A992-1CD2CD4A4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over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Використано матеріали з інтернету, укладчик Щербак В. 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599635-0550-4D09-A992-1CD2CD4A4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cover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3097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язування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вправ </a:t>
            </a:r>
            <a:b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задач на всі дії </a:t>
            </a:r>
            <a:b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дробами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857628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цифры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78619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3" name="Picture 23" descr="images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8856662" cy="520065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524000" y="4357694"/>
          <a:ext cx="5119702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28662" y="142853"/>
            <a:ext cx="6980929" cy="785818"/>
            <a:chOff x="1641154" y="435"/>
            <a:chExt cx="1837393" cy="110243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1641154" y="435"/>
              <a:ext cx="1837393" cy="110243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641154" y="435"/>
              <a:ext cx="1837393" cy="110243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Географічна </a:t>
              </a:r>
              <a:r>
                <a:rPr lang="uk-UA" sz="24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карта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країни </a:t>
              </a:r>
              <a:r>
                <a:rPr lang="uk-UA" sz="24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МАТЕМАТИКА</a:t>
              </a:r>
              <a:endParaRPr lang="uk-UA" sz="24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" name="Прямоугольник 2"/>
          <p:cNvSpPr>
            <a:spLocks noChangeArrowheads="1"/>
          </p:cNvSpPr>
          <p:nvPr/>
        </p:nvSpPr>
        <p:spPr bwMode="auto">
          <a:xfrm>
            <a:off x="3571868" y="500042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Точні обчислення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98438" y="1643063"/>
          <a:ext cx="6827837" cy="1411287"/>
        </p:xfrm>
        <a:graphic>
          <a:graphicData uri="http://schemas.openxmlformats.org/presentationml/2006/ole">
            <p:oleObj spid="_x0000_s146434" name="Формула" r:id="rId3" imgW="1904760" imgH="393480" progId="Equation.3">
              <p:embed/>
            </p:oleObj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322263" y="3500438"/>
          <a:ext cx="8010525" cy="1411287"/>
        </p:xfrm>
        <a:graphic>
          <a:graphicData uri="http://schemas.openxmlformats.org/presentationml/2006/ole">
            <p:oleObj spid="_x0000_s146435" name="Формула" r:id="rId4" imgW="223488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" name="Прямоугольник 2"/>
          <p:cNvSpPr>
            <a:spLocks noChangeArrowheads="1"/>
          </p:cNvSpPr>
          <p:nvPr/>
        </p:nvSpPr>
        <p:spPr bwMode="auto">
          <a:xfrm>
            <a:off x="3571868" y="500042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Унція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85720" y="1285860"/>
          <a:ext cx="4318064" cy="3643338"/>
        </p:xfrm>
        <a:graphic>
          <a:graphicData uri="http://schemas.openxmlformats.org/presentationml/2006/ole">
            <p:oleObj spid="_x0000_s150532" name="Формула" r:id="rId3" imgW="1765080" imgH="1422360" progId="Equation.3">
              <p:embed/>
            </p:oleObj>
          </a:graphicData>
        </a:graphic>
      </p:graphicFrame>
      <p:graphicFrame>
        <p:nvGraphicFramePr>
          <p:cNvPr id="150533" name="Object 5"/>
          <p:cNvGraphicFramePr>
            <a:graphicFrameLocks noChangeAspect="1"/>
          </p:cNvGraphicFramePr>
          <p:nvPr/>
        </p:nvGraphicFramePr>
        <p:xfrm>
          <a:off x="4656138" y="1428750"/>
          <a:ext cx="4659312" cy="3643313"/>
        </p:xfrm>
        <a:graphic>
          <a:graphicData uri="http://schemas.openxmlformats.org/presentationml/2006/ole">
            <p:oleObj spid="_x0000_s150533" name="Формула" r:id="rId4" imgW="1904760" imgH="1422360" progId="Equation.3">
              <p:embed/>
            </p:oleObj>
          </a:graphicData>
        </a:graphic>
      </p:graphicFrame>
      <p:pic>
        <p:nvPicPr>
          <p:cNvPr id="7" name="Picture 4" descr="до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Результат пошуку зображень за запитом &quot;мавпи з бананам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794578" cy="28575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1071547"/>
            <a:ext cx="5715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1. Маленькі мавпочки втекли із зоопарку і прибігли до продуктового магазину. Там знайшли два ящики бананів – великий  і маленький. У великому ящику  було 17/20 частин бананів. Скільки бананів було в кожному ящику, якщо всього було 140кг бананів?</a:t>
            </a:r>
            <a:endParaRPr lang="uk-UA" sz="3600" dirty="0"/>
          </a:p>
        </p:txBody>
      </p:sp>
      <p:pic>
        <p:nvPicPr>
          <p:cNvPr id="10" name="Picture 7" descr="Результат пошуку зображень за запитом &quot;мавпи з бананам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0"/>
            <a:ext cx="2584984" cy="2643206"/>
          </a:xfrm>
          <a:prstGeom prst="rect">
            <a:avLst/>
          </a:prstGeom>
          <a:noFill/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3571868" y="500042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Задачі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r>
              <a:rPr lang="uk-UA" dirty="0" smtClean="0"/>
              <a:t>Пітер </a:t>
            </a:r>
            <a:r>
              <a:rPr lang="uk-UA" dirty="0" err="1" smtClean="0"/>
              <a:t>Пен</a:t>
            </a:r>
            <a:r>
              <a:rPr lang="uk-UA" dirty="0" smtClean="0"/>
              <a:t> і його друзі відібрали у піратів такий  скарб: невелику скриньку, в якій 2/3 частин були смарагди, 16%  - діаманти і 26 перлин.</a:t>
            </a:r>
          </a:p>
          <a:p>
            <a:r>
              <a:rPr lang="uk-UA" dirty="0" smtClean="0"/>
              <a:t>Скільки смарагдів і діамантів відібрали у піратів Пітер </a:t>
            </a:r>
            <a:r>
              <a:rPr lang="uk-UA" dirty="0" err="1" smtClean="0"/>
              <a:t>Пен</a:t>
            </a:r>
            <a:r>
              <a:rPr lang="uk-UA" dirty="0" smtClean="0"/>
              <a:t> і його друзі</a:t>
            </a:r>
            <a:endParaRPr lang="uk-UA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Задачі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  <p:pic>
        <p:nvPicPr>
          <p:cNvPr id="151554" name="Picture 2" descr="Результат пошуку зображень за запитом &quot;пірати+пітер пе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4786346" cy="26893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8313" y="765175"/>
            <a:ext cx="82184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44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Підсумок уроку</a:t>
            </a:r>
            <a:endParaRPr lang="ru-RU" sz="44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1628775"/>
            <a:ext cx="5832475" cy="360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    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Математику  країну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Ми ніколи не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покинем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Всі задачі,  теореми 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Будем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вчити без проблеми.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А найбільше до вподоби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Нам усім звичайні дроби!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773238"/>
            <a:ext cx="1801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75442" flipV="1">
            <a:off x="817245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e76aee9fd656"/>
          <p:cNvPicPr>
            <a:picLocks noChangeAspect="1" noChangeArrowheads="1"/>
          </p:cNvPicPr>
          <p:nvPr/>
        </p:nvPicPr>
        <p:blipFill>
          <a:blip r:embed="rId5"/>
          <a:srcRect r="48485" b="46617"/>
          <a:stretch>
            <a:fillRect/>
          </a:stretch>
        </p:blipFill>
        <p:spPr bwMode="auto">
          <a:xfrm>
            <a:off x="4356100" y="115888"/>
            <a:ext cx="431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 descr="человече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292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4016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 !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6" descr="смайл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141663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 dir="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1472" y="857232"/>
            <a:ext cx="496321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Цифри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 не керують світом,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але вони показують,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як світом керувати.</a:t>
            </a:r>
            <a:endParaRPr kumimoji="0" lang="uk-U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	</a:t>
            </a:r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		</a:t>
            </a:r>
            <a:r>
              <a:rPr kumimoji="0" lang="uk-UA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Times New Roman" pitchFamily="18" charset="0"/>
              </a:rPr>
              <a:t>Й.В. Гете</a:t>
            </a:r>
            <a:endParaRPr kumimoji="0" lang="uk-U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8" name="Picture 6" descr="C:\Users\Пітка\Desktop\гет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285860"/>
            <a:ext cx="2714280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>
    <p:diamond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6" descr="незнайк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42"/>
            <a:ext cx="1182459" cy="24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00364" y="357166"/>
            <a:ext cx="2642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/>
                <a:solidFill>
                  <a:schemeClr val="accent3"/>
                </a:solidFill>
                <a:effectLst/>
              </a:rPr>
              <a:t>Загадка</a:t>
            </a:r>
            <a:endParaRPr lang="ru-RU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357298"/>
            <a:ext cx="592935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базарі їх не купиш,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дорозі не знайдеш.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Їх не зважиш на терезах,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 ціни не підбереш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lus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e76aee9fd656"/>
          <p:cNvPicPr>
            <a:picLocks noChangeAspect="1" noChangeArrowheads="1"/>
          </p:cNvPicPr>
          <p:nvPr/>
        </p:nvPicPr>
        <p:blipFill>
          <a:blip r:embed="rId5"/>
          <a:srcRect t="46617" r="48296" b="-13382"/>
          <a:stretch>
            <a:fillRect/>
          </a:stretch>
        </p:blipFill>
        <p:spPr bwMode="auto">
          <a:xfrm>
            <a:off x="1285852" y="21429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575442" flipV="1">
            <a:off x="817245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умати 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колективно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озв’язувати - 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оперативно,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бчислювати – вірно,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оротися 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старанно,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uk-UA" sz="2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працювати – бездоганно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714752"/>
            <a:ext cx="3432606" cy="22198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Яке ключове слово нашого девізу?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1142984"/>
            <a:ext cx="3432606" cy="24814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uk-UA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ДЕВІЗ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uk-UA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УРОКУ</a:t>
            </a:r>
            <a:endParaRPr lang="uk-UA" sz="54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84" y="142852"/>
            <a:ext cx="4500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u="sng" dirty="0" err="1" smtClean="0">
                <a:ln/>
                <a:solidFill>
                  <a:srgbClr val="7030A0"/>
                </a:solidFill>
              </a:rPr>
              <a:t>Запитання</a:t>
            </a:r>
            <a:endParaRPr lang="ru-RU" sz="4000" b="1" i="1" u="sng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785794"/>
            <a:ext cx="7715304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перевести мішане число у звичайний дріб потрібно.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додати два звичайних дроби слід...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відняти два звичайних дроби, слід...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помножити два дроби,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помножити </a:t>
            </a:r>
            <a:r>
              <a:rPr lang="uk-UA" sz="2000" dirty="0" err="1"/>
              <a:t>дірб</a:t>
            </a:r>
            <a:r>
              <a:rPr lang="uk-UA" sz="2000" dirty="0"/>
              <a:t> на число...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помножити число на дріб...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поділити два дроби,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поділити дріб на ціле число,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поділити ціле число на дріб,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помножити два мішаних </a:t>
            </a:r>
            <a:r>
              <a:rPr lang="uk-UA" sz="2000" dirty="0" err="1"/>
              <a:t>чесла</a:t>
            </a:r>
            <a:r>
              <a:rPr lang="uk-UA" sz="2000" dirty="0"/>
              <a:t>,треба...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знайти дріб від числа,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знайти число за його дробом, треба...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перетворити звичайний дріб у десятковий, потрібно...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Щоб заокруглити десятковий дріб до сотих, слід...</a:t>
            </a:r>
          </a:p>
        </p:txBody>
      </p:sp>
    </p:spTree>
  </p:cSld>
  <p:clrMapOvr>
    <a:masterClrMapping/>
  </p:clrMapOvr>
  <p:transition>
    <p:plus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71472" y="1357298"/>
          <a:ext cx="3683000" cy="1214438"/>
        </p:xfrm>
        <a:graphic>
          <a:graphicData uri="http://schemas.openxmlformats.org/presentationml/2006/ole">
            <p:oleObj spid="_x0000_s52253" name="Формула" r:id="rId4" imgW="1193760" imgH="393480" progId="Equation.3">
              <p:embed/>
            </p:oleObj>
          </a:graphicData>
        </a:graphic>
      </p:graphicFrame>
      <p:graphicFrame>
        <p:nvGraphicFramePr>
          <p:cNvPr id="52254" name="Object 30"/>
          <p:cNvGraphicFramePr>
            <a:graphicFrameLocks noChangeAspect="1"/>
          </p:cNvGraphicFramePr>
          <p:nvPr/>
        </p:nvGraphicFramePr>
        <p:xfrm>
          <a:off x="4071934" y="1357298"/>
          <a:ext cx="2782887" cy="1214438"/>
        </p:xfrm>
        <a:graphic>
          <a:graphicData uri="http://schemas.openxmlformats.org/presentationml/2006/ole">
            <p:oleObj spid="_x0000_s52254" name="Формула" r:id="rId5" imgW="901440" imgH="393480" progId="Equation.3">
              <p:embed/>
            </p:oleObj>
          </a:graphicData>
        </a:graphic>
      </p:graphicFrame>
      <p:graphicFrame>
        <p:nvGraphicFramePr>
          <p:cNvPr id="52255" name="Object 31"/>
          <p:cNvGraphicFramePr>
            <a:graphicFrameLocks noChangeAspect="1"/>
          </p:cNvGraphicFramePr>
          <p:nvPr/>
        </p:nvGraphicFramePr>
        <p:xfrm>
          <a:off x="6786578" y="1357298"/>
          <a:ext cx="2038350" cy="1214438"/>
        </p:xfrm>
        <a:graphic>
          <a:graphicData uri="http://schemas.openxmlformats.org/presentationml/2006/ole">
            <p:oleObj spid="_x0000_s52255" name="Формула" r:id="rId6" imgW="660240" imgH="39348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71472" y="2786058"/>
          <a:ext cx="2143140" cy="1126057"/>
        </p:xfrm>
        <a:graphic>
          <a:graphicData uri="http://schemas.openxmlformats.org/presentationml/2006/ole">
            <p:oleObj spid="_x0000_s52256" name="Формула" r:id="rId7" imgW="749160" imgH="393480" progId="Equation.3">
              <p:embed/>
            </p:oleObj>
          </a:graphicData>
        </a:graphic>
      </p:graphicFrame>
      <p:graphicFrame>
        <p:nvGraphicFramePr>
          <p:cNvPr id="52257" name="Object 33"/>
          <p:cNvGraphicFramePr>
            <a:graphicFrameLocks noChangeAspect="1"/>
          </p:cNvGraphicFramePr>
          <p:nvPr/>
        </p:nvGraphicFramePr>
        <p:xfrm>
          <a:off x="2786050" y="2786058"/>
          <a:ext cx="1708150" cy="1125537"/>
        </p:xfrm>
        <a:graphic>
          <a:graphicData uri="http://schemas.openxmlformats.org/presentationml/2006/ole">
            <p:oleObj spid="_x0000_s52257" name="Формула" r:id="rId8" imgW="596880" imgH="393480" progId="Equation.3">
              <p:embed/>
            </p:oleObj>
          </a:graphicData>
        </a:graphic>
      </p:graphicFrame>
      <p:graphicFrame>
        <p:nvGraphicFramePr>
          <p:cNvPr id="52259" name="Object 35"/>
          <p:cNvGraphicFramePr>
            <a:graphicFrameLocks noChangeAspect="1"/>
          </p:cNvGraphicFramePr>
          <p:nvPr/>
        </p:nvGraphicFramePr>
        <p:xfrm>
          <a:off x="4465638" y="2786063"/>
          <a:ext cx="1635125" cy="1125537"/>
        </p:xfrm>
        <a:graphic>
          <a:graphicData uri="http://schemas.openxmlformats.org/presentationml/2006/ole">
            <p:oleObj spid="_x0000_s52259" name="Формула" r:id="rId9" imgW="571320" imgH="39348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714348" y="4071942"/>
          <a:ext cx="2071702" cy="1159960"/>
        </p:xfrm>
        <a:graphic>
          <a:graphicData uri="http://schemas.openxmlformats.org/presentationml/2006/ole">
            <p:oleObj spid="_x0000_s52260" name="Формула" r:id="rId10" imgW="749160" imgH="393480" progId="Equation.3">
              <p:embed/>
            </p:oleObj>
          </a:graphicData>
        </a:graphic>
      </p:graphicFrame>
      <p:graphicFrame>
        <p:nvGraphicFramePr>
          <p:cNvPr id="52261" name="Object 37"/>
          <p:cNvGraphicFramePr>
            <a:graphicFrameLocks noChangeAspect="1"/>
          </p:cNvGraphicFramePr>
          <p:nvPr/>
        </p:nvGraphicFramePr>
        <p:xfrm>
          <a:off x="3032125" y="4143375"/>
          <a:ext cx="1579563" cy="1160463"/>
        </p:xfrm>
        <a:graphic>
          <a:graphicData uri="http://schemas.openxmlformats.org/presentationml/2006/ole">
            <p:oleObj spid="_x0000_s52261" name="Формула" r:id="rId11" imgW="571320" imgH="393480" progId="Equation.3">
              <p:embed/>
            </p:oleObj>
          </a:graphicData>
        </a:graphic>
      </p:graphicFrame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4714876" y="4071942"/>
          <a:ext cx="1511300" cy="1160463"/>
        </p:xfrm>
        <a:graphic>
          <a:graphicData uri="http://schemas.openxmlformats.org/presentationml/2006/ole">
            <p:oleObj spid="_x0000_s52262" name="Формула" r:id="rId12" imgW="545760" imgH="393480" progId="Equation.3">
              <p:embed/>
            </p:oleObj>
          </a:graphicData>
        </a:graphic>
      </p:graphicFrame>
      <p:sp>
        <p:nvSpPr>
          <p:cNvPr id="34" name="Горизонтальный свиток 33"/>
          <p:cNvSpPr/>
          <p:nvPr/>
        </p:nvSpPr>
        <p:spPr>
          <a:xfrm>
            <a:off x="714348" y="285728"/>
            <a:ext cx="5357850" cy="1285908"/>
          </a:xfrm>
          <a:prstGeom prst="horizontalScroll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14414" y="642918"/>
            <a:ext cx="4658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 dirty="0">
                <a:ln/>
                <a:solidFill>
                  <a:schemeClr val="accent3"/>
                </a:solidFill>
                <a:latin typeface="Trebuchet MS" pitchFamily="34" charset="0"/>
              </a:rPr>
              <a:t>Виконайте </a:t>
            </a:r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завдання: 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63938" y="549275"/>
            <a:ext cx="40030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i="1" dirty="0" smtClean="0">
                <a:latin typeface="Arial" charset="0"/>
              </a:rPr>
              <a:t>Виберіть завдання </a:t>
            </a:r>
          </a:p>
          <a:p>
            <a:r>
              <a:rPr lang="uk-UA" sz="2800" b="1" i="1" dirty="0" smtClean="0">
                <a:latin typeface="Arial" charset="0"/>
              </a:rPr>
              <a:t>виконане правильно </a:t>
            </a:r>
            <a:endParaRPr lang="ru-RU" sz="2800" b="1" i="1" dirty="0">
              <a:latin typeface="Arial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673100" y="2357438"/>
          <a:ext cx="1992924" cy="1143000"/>
        </p:xfrm>
        <a:graphic>
          <a:graphicData uri="http://schemas.openxmlformats.org/presentationml/2006/ole">
            <p:oleObj spid="_x0000_s54302" name="Формула" r:id="rId4" imgW="685800" imgH="393480" progId="Equation.3">
              <p:embed/>
            </p:oleObj>
          </a:graphicData>
        </a:graphic>
      </p:graphicFrame>
      <p:graphicFrame>
        <p:nvGraphicFramePr>
          <p:cNvPr id="54303" name="Object 31"/>
          <p:cNvGraphicFramePr>
            <a:graphicFrameLocks noChangeAspect="1"/>
          </p:cNvGraphicFramePr>
          <p:nvPr/>
        </p:nvGraphicFramePr>
        <p:xfrm>
          <a:off x="1739900" y="1379538"/>
          <a:ext cx="304800" cy="574675"/>
        </p:xfrm>
        <a:graphic>
          <a:graphicData uri="http://schemas.openxmlformats.org/presentationml/2006/ole">
            <p:oleObj spid="_x0000_s54303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54305" name="Object 33"/>
          <p:cNvGraphicFramePr>
            <a:graphicFrameLocks noChangeAspect="1"/>
          </p:cNvGraphicFramePr>
          <p:nvPr/>
        </p:nvGraphicFramePr>
        <p:xfrm>
          <a:off x="3343275" y="2357438"/>
          <a:ext cx="2030048" cy="1143000"/>
        </p:xfrm>
        <a:graphic>
          <a:graphicData uri="http://schemas.openxmlformats.org/presentationml/2006/ole">
            <p:oleObj spid="_x0000_s54305" name="Формула" r:id="rId6" imgW="698400" imgH="393480" progId="Equation.3">
              <p:embed/>
            </p:oleObj>
          </a:graphicData>
        </a:graphic>
      </p:graphicFrame>
      <p:graphicFrame>
        <p:nvGraphicFramePr>
          <p:cNvPr id="54306" name="Object 34"/>
          <p:cNvGraphicFramePr>
            <a:graphicFrameLocks noChangeAspect="1"/>
          </p:cNvGraphicFramePr>
          <p:nvPr/>
        </p:nvGraphicFramePr>
        <p:xfrm>
          <a:off x="5857884" y="2428868"/>
          <a:ext cx="1903182" cy="1071570"/>
        </p:xfrm>
        <a:graphic>
          <a:graphicData uri="http://schemas.openxmlformats.org/presentationml/2006/ole">
            <p:oleObj spid="_x0000_s54306" name="Формула" r:id="rId7" imgW="698400" imgH="393480" progId="Equation.3">
              <p:embed/>
            </p:oleObj>
          </a:graphicData>
        </a:graphic>
      </p:graphicFrame>
      <p:sp>
        <p:nvSpPr>
          <p:cNvPr id="26" name="Горизонтальный свиток 25"/>
          <p:cNvSpPr/>
          <p:nvPr/>
        </p:nvSpPr>
        <p:spPr>
          <a:xfrm>
            <a:off x="1857356" y="214290"/>
            <a:ext cx="5929354" cy="1571636"/>
          </a:xfrm>
          <a:prstGeom prst="horizontalScroll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2571736" y="500042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Виберіть правильно </a:t>
            </a:r>
          </a:p>
          <a:p>
            <a:r>
              <a:rPr lang="uk-UA" sz="3200" b="1" i="1" dirty="0" smtClean="0">
                <a:ln/>
                <a:solidFill>
                  <a:schemeClr val="accent3"/>
                </a:solidFill>
                <a:latin typeface="Trebuchet MS" pitchFamily="34" charset="0"/>
              </a:rPr>
              <a:t>виконане завдання: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0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4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0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Горизонтальный свиток 26"/>
          <p:cNvSpPr/>
          <p:nvPr/>
        </p:nvSpPr>
        <p:spPr>
          <a:xfrm>
            <a:off x="1857356" y="214290"/>
            <a:ext cx="5929354" cy="1571636"/>
          </a:xfrm>
          <a:prstGeom prst="horizontalScroll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763" y="2295799"/>
            <a:ext cx="2931956" cy="1053237"/>
          </a:xfrm>
          <a:prstGeom prst="rect">
            <a:avLst/>
          </a:prstGeom>
          <a:blipFill rotWithShape="1">
            <a:blip r:embed="rId3"/>
            <a:stretch>
              <a:fillRect l="-8316" r="-1871" b="-1220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90278" y="2277201"/>
            <a:ext cx="3914661" cy="1052660"/>
          </a:xfrm>
          <a:prstGeom prst="rect">
            <a:avLst/>
          </a:prstGeom>
          <a:blipFill rotWithShape="1">
            <a:blip r:embed="rId4"/>
            <a:stretch>
              <a:fillRect l="-6221" r="-933" b="-1220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874" y="4194657"/>
            <a:ext cx="4364785" cy="1070549"/>
          </a:xfrm>
          <a:prstGeom prst="rect">
            <a:avLst/>
          </a:prstGeom>
          <a:blipFill rotWithShape="1">
            <a:blip r:embed="rId5"/>
            <a:stretch>
              <a:fillRect l="-5587" r="-4749" b="-1136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4387" y="4207605"/>
            <a:ext cx="4678460" cy="1071319"/>
          </a:xfrm>
          <a:prstGeom prst="rect">
            <a:avLst/>
          </a:prstGeom>
          <a:blipFill rotWithShape="1">
            <a:blip r:embed="rId6"/>
            <a:stretch>
              <a:fillRect l="-5346" r="-652" b="-1136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14" name="Прямоугольник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9510" y="2406531"/>
            <a:ext cx="1648336" cy="923330"/>
          </a:xfrm>
          <a:prstGeom prst="rect">
            <a:avLst/>
          </a:prstGeom>
          <a:blipFill rotWithShape="1">
            <a:blip r:embed="rId7"/>
            <a:stretch>
              <a:fillRect t="-18543" r="-18889" b="-3973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22874" y="4281599"/>
            <a:ext cx="2068323" cy="923330"/>
          </a:xfrm>
          <a:prstGeom prst="rect">
            <a:avLst/>
          </a:prstGeom>
          <a:blipFill rotWithShape="1">
            <a:blip r:embed="rId8"/>
            <a:stretch>
              <a:fillRect t="-18421" r="-12059" b="-388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1799" y="4253209"/>
            <a:ext cx="2323758" cy="92333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>
                <a:noFill/>
                <a:latin typeface="+mn-lt"/>
              </a:rPr>
              <a:t> </a:t>
            </a:r>
          </a:p>
        </p:txBody>
      </p:sp>
      <p:sp>
        <p:nvSpPr>
          <p:cNvPr id="55311" name="Прямоугольник 2"/>
          <p:cNvSpPr>
            <a:spLocks noChangeArrowheads="1"/>
          </p:cNvSpPr>
          <p:nvPr/>
        </p:nvSpPr>
        <p:spPr bwMode="auto">
          <a:xfrm>
            <a:off x="2571736" y="642918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i="1" dirty="0" err="1">
                <a:ln/>
                <a:solidFill>
                  <a:schemeClr val="accent3"/>
                </a:solidFill>
                <a:latin typeface="Trebuchet MS" pitchFamily="34" charset="0"/>
              </a:rPr>
              <a:t>Розв</a:t>
            </a:r>
            <a:r>
              <a:rPr lang="en-US" sz="3200" b="1" i="1" dirty="0">
                <a:ln/>
                <a:solidFill>
                  <a:schemeClr val="accent3"/>
                </a:solidFill>
                <a:latin typeface="Trebuchet MS" pitchFamily="34" charset="0"/>
              </a:rPr>
              <a:t>’</a:t>
            </a:r>
            <a:r>
              <a:rPr lang="uk-UA" sz="3200" b="1" i="1" dirty="0" err="1">
                <a:ln/>
                <a:solidFill>
                  <a:schemeClr val="accent3"/>
                </a:solidFill>
                <a:latin typeface="Trebuchet MS" pitchFamily="34" charset="0"/>
              </a:rPr>
              <a:t>яжіть</a:t>
            </a:r>
            <a:r>
              <a:rPr lang="uk-UA" sz="3200" b="1" i="1" dirty="0">
                <a:ln/>
                <a:solidFill>
                  <a:schemeClr val="accent3"/>
                </a:solidFill>
                <a:latin typeface="Trebuchet MS" pitchFamily="34" charset="0"/>
              </a:rPr>
              <a:t> рівняння:</a:t>
            </a:r>
            <a:endParaRPr lang="ru-RU" sz="3200" b="1" i="1" dirty="0">
              <a:ln/>
              <a:solidFill>
                <a:schemeClr val="accent3"/>
              </a:solidFill>
              <a:latin typeface="Trebuchet M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257174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Х =9</a:t>
            </a:r>
            <a:endParaRPr lang="uk-UA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8"/>
            <a:ext cx="69522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Гімнастика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очей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342</Words>
  <Application>Microsoft Office PowerPoint</Application>
  <PresentationFormat>Экран (4:3)</PresentationFormat>
  <Paragraphs>77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Times New Roman</vt:lpstr>
      <vt:lpstr>Arial</vt:lpstr>
      <vt:lpstr>Calibri</vt:lpstr>
      <vt:lpstr>Monotype Corsiva</vt:lpstr>
      <vt:lpstr>Lucida Sans Unicode</vt:lpstr>
      <vt:lpstr>Trebuchet MS</vt:lpstr>
      <vt:lpstr>Wingdings 3</vt:lpstr>
      <vt:lpstr>Verdana</vt:lpstr>
      <vt:lpstr>Wingdings 2</vt:lpstr>
      <vt:lpstr>Открытая</vt:lpstr>
      <vt:lpstr>Тема Office</vt:lpstr>
      <vt:lpstr>Microsoft Equation 3.0</vt:lpstr>
      <vt:lpstr>Тема уроку: Розв’язування вправ  і задач на всі дії  з дробами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Задачі</vt:lpstr>
      <vt:lpstr>Слайд 15</vt:lpstr>
      <vt:lpstr>Слайд 16</vt:lpstr>
      <vt:lpstr>Дякуємо за увагу !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Пітка</cp:lastModifiedBy>
  <cp:revision>78</cp:revision>
  <dcterms:created xsi:type="dcterms:W3CDTF">2011-07-01T08:30:08Z</dcterms:created>
  <dcterms:modified xsi:type="dcterms:W3CDTF">2015-11-02T13:58:57Z</dcterms:modified>
</cp:coreProperties>
</file>